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Treasury Receipt Accounting System</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90D1CA5-1818-4BD5-BBD3-E4A44EA8B29B}" type="datetimeFigureOut">
              <a:rPr lang="en-US" smtClean="0"/>
              <a:t>7/13/2015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B1A9EB-0ADA-47C7-B21F-24022946BFE8}" type="slidenum">
              <a:rPr lang="en-US" smtClean="0"/>
              <a:t>‹#›</a:t>
            </a:fld>
            <a:endParaRPr lang="en-US"/>
          </a:p>
        </p:txBody>
      </p:sp>
    </p:spTree>
    <p:extLst>
      <p:ext uri="{BB962C8B-B14F-4D97-AF65-F5344CB8AC3E}">
        <p14:creationId xmlns:p14="http://schemas.microsoft.com/office/powerpoint/2010/main" val="93267066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Treasury Receipt Accounting System</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27FF7-0308-43A3-8AC4-DA85FAFB7C15}" type="datetimeFigureOut">
              <a:rPr lang="en-US" smtClean="0"/>
              <a:t>7/13/2015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41CCAD-CADB-4AB0-9E0F-A0599157DD27}" type="slidenum">
              <a:rPr lang="en-US" smtClean="0"/>
              <a:t>‹#›</a:t>
            </a:fld>
            <a:endParaRPr lang="en-US"/>
          </a:p>
        </p:txBody>
      </p:sp>
    </p:spTree>
    <p:extLst>
      <p:ext uri="{BB962C8B-B14F-4D97-AF65-F5344CB8AC3E}">
        <p14:creationId xmlns:p14="http://schemas.microsoft.com/office/powerpoint/2010/main" val="15020315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39442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8151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8966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08416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6310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35206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91817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0835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54830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95089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0E3BB1-AFD7-45CA-A558-0E4DD8111D12}"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12561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E3BB1-AFD7-45CA-A558-0E4DD8111D12}"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3771709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E3BB1-AFD7-45CA-A558-0E4DD8111D12}"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391510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E3BB1-AFD7-45CA-A558-0E4DD8111D12}"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2593181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0E3BB1-AFD7-45CA-A558-0E4DD8111D12}"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3477249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0E3BB1-AFD7-45CA-A558-0E4DD8111D12}" type="datetimeFigureOut">
              <a:rPr lang="en-US" smtClean="0"/>
              <a:t>7/13/2015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59948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0E3BB1-AFD7-45CA-A558-0E4DD8111D12}" type="datetimeFigureOut">
              <a:rPr lang="en-US" smtClean="0"/>
              <a:t>7/13/2015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267473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0E3BB1-AFD7-45CA-A558-0E4DD8111D12}" type="datetimeFigureOut">
              <a:rPr lang="en-US" smtClean="0"/>
              <a:t>7/13/2015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38145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0E3BB1-AFD7-45CA-A558-0E4DD8111D12}" type="datetimeFigureOut">
              <a:rPr lang="en-US" smtClean="0"/>
              <a:t>7/13/2015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3104188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E3BB1-AFD7-45CA-A558-0E4DD8111D12}" type="datetimeFigureOut">
              <a:rPr lang="en-US" smtClean="0"/>
              <a:t>7/13/2015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248723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E3BB1-AFD7-45CA-A558-0E4DD8111D12}" type="datetimeFigureOut">
              <a:rPr lang="en-US" smtClean="0"/>
              <a:t>7/13/2015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A8FD8-D748-45EE-AD52-D0D4F58054E2}" type="slidenum">
              <a:rPr lang="en-US" smtClean="0"/>
              <a:t>‹#›</a:t>
            </a:fld>
            <a:endParaRPr lang="en-US"/>
          </a:p>
        </p:txBody>
      </p:sp>
    </p:spTree>
    <p:extLst>
      <p:ext uri="{BB962C8B-B14F-4D97-AF65-F5344CB8AC3E}">
        <p14:creationId xmlns:p14="http://schemas.microsoft.com/office/powerpoint/2010/main" val="821701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E3BB1-AFD7-45CA-A558-0E4DD8111D12}" type="datetimeFigureOut">
              <a:rPr lang="en-US" smtClean="0"/>
              <a:t>7/13/2015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A8FD8-D748-45EE-AD52-D0D4F58054E2}" type="slidenum">
              <a:rPr lang="en-US" smtClean="0"/>
              <a:t>‹#›</a:t>
            </a:fld>
            <a:endParaRPr lang="en-US"/>
          </a:p>
        </p:txBody>
      </p:sp>
    </p:spTree>
    <p:extLst>
      <p:ext uri="{BB962C8B-B14F-4D97-AF65-F5344CB8AC3E}">
        <p14:creationId xmlns:p14="http://schemas.microsoft.com/office/powerpoint/2010/main" val="1794065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pic>
        <p:nvPicPr>
          <p:cNvPr id="6" name="Picture 4" descr="D:\Documents and Settings\Administrator\Desktop\images for web\emblem-of-india-clipart-256.gif"/>
          <p:cNvPicPr>
            <a:picLocks noChangeAspect="1" noChangeArrowheads="1"/>
          </p:cNvPicPr>
          <p:nvPr/>
        </p:nvPicPr>
        <p:blipFill>
          <a:blip r:embed="rId3"/>
          <a:srcRect/>
          <a:stretch>
            <a:fillRect/>
          </a:stretch>
        </p:blipFill>
        <p:spPr bwMode="auto">
          <a:xfrm>
            <a:off x="5799132" y="255586"/>
            <a:ext cx="732294" cy="1132767"/>
          </a:xfrm>
          <a:prstGeom prst="rect">
            <a:avLst/>
          </a:prstGeom>
          <a:noFill/>
          <a:effectLst>
            <a:glow>
              <a:schemeClr val="accent1">
                <a:alpha val="40000"/>
              </a:schemeClr>
            </a:glow>
            <a:softEdge rad="0"/>
          </a:effec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712" y="4123503"/>
            <a:ext cx="2380259" cy="2640148"/>
          </a:xfrm>
          <a:prstGeom prst="rect">
            <a:avLst/>
          </a:prstGeom>
        </p:spPr>
      </p:pic>
      <p:sp>
        <p:nvSpPr>
          <p:cNvPr id="9" name="Rectangle 8"/>
          <p:cNvSpPr/>
          <p:nvPr/>
        </p:nvSpPr>
        <p:spPr>
          <a:xfrm>
            <a:off x="2507129" y="1777159"/>
            <a:ext cx="7409977" cy="584775"/>
          </a:xfrm>
          <a:prstGeom prst="rect">
            <a:avLst/>
          </a:prstGeom>
          <a:noFill/>
        </p:spPr>
        <p:txBody>
          <a:bodyPr wrap="none" lIns="91440" tIns="45720" rIns="91440" bIns="45720">
            <a:spAutoFit/>
          </a:bodyPr>
          <a:lstStyle/>
          <a:p>
            <a:pPr algn="ctr"/>
            <a:r>
              <a:rPr lang="en-US" sz="3200" b="1" cap="none" spc="0" dirty="0" smtClean="0">
                <a:ln w="0"/>
                <a:solidFill>
                  <a:schemeClr val="accent6">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Treasury Receipt Accounting System</a:t>
            </a:r>
            <a:endParaRPr lang="en-US" sz="3200" b="1" cap="none" spc="0" dirty="0">
              <a:ln w="0"/>
              <a:solidFill>
                <a:schemeClr val="accent6">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10" name="Rectangle 9"/>
          <p:cNvSpPr/>
          <p:nvPr/>
        </p:nvSpPr>
        <p:spPr>
          <a:xfrm>
            <a:off x="4762672" y="1400910"/>
            <a:ext cx="2840842" cy="338554"/>
          </a:xfrm>
          <a:prstGeom prst="rect">
            <a:avLst/>
          </a:prstGeom>
          <a:noFill/>
        </p:spPr>
        <p:txBody>
          <a:bodyPr wrap="none" lIns="91440" tIns="45720" rIns="91440" bIns="45720">
            <a:spAutoFit/>
          </a:bodyPr>
          <a:lstStyle/>
          <a:p>
            <a:pPr algn="ctr"/>
            <a:r>
              <a:rPr lang="en-US" sz="1600" b="1" cap="none" spc="0" dirty="0" smtClean="0">
                <a:ln w="0"/>
                <a:solidFill>
                  <a:schemeClr val="accent6">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Government of Puducherry</a:t>
            </a:r>
            <a:endParaRPr lang="en-US" sz="1600" b="1" cap="none" spc="0" dirty="0">
              <a:ln w="0"/>
              <a:solidFill>
                <a:schemeClr val="accent6">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12" name="Rounded Rectangle 11"/>
          <p:cNvSpPr/>
          <p:nvPr/>
        </p:nvSpPr>
        <p:spPr>
          <a:xfrm>
            <a:off x="8827329" y="4520849"/>
            <a:ext cx="3008137" cy="2107892"/>
          </a:xfrm>
          <a:prstGeom prst="roundRect">
            <a:avLst/>
          </a:prstGeom>
          <a:blipFill>
            <a:blip r:embed="rId5"/>
            <a:stretch>
              <a:fillRect/>
            </a:stretch>
          </a:blip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loud Callout 14"/>
          <p:cNvSpPr/>
          <p:nvPr/>
        </p:nvSpPr>
        <p:spPr>
          <a:xfrm>
            <a:off x="4332925" y="2878921"/>
            <a:ext cx="3821721" cy="2172762"/>
          </a:xfrm>
          <a:prstGeom prst="cloudCallout">
            <a:avLst>
              <a:gd name="adj1" fmla="val -46872"/>
              <a:gd name="adj2" fmla="val 77338"/>
            </a:avLst>
          </a:prstGeom>
          <a:blipFill>
            <a:blip r:embed="rId6"/>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6474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3" name="Rectangle 2"/>
          <p:cNvSpPr/>
          <p:nvPr/>
        </p:nvSpPr>
        <p:spPr>
          <a:xfrm>
            <a:off x="1014413" y="1708274"/>
            <a:ext cx="10429875" cy="2485809"/>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Conclusion </a:t>
            </a:r>
            <a:endParaRPr lang="en-US"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smtClean="0">
                <a:effectLst/>
                <a:latin typeface="Arial" panose="020B0604020202020204" pitchFamily="34" charset="0"/>
                <a:ea typeface="Times New Roman" panose="02020603050405020304" pitchFamily="18" charset="0"/>
                <a:cs typeface="Arial" panose="020B0604020202020204" pitchFamily="34" charset="0"/>
              </a:rPr>
              <a:t>The initiative of ‘Treasury Receipt Accounting System’ will be the first step in the direction of the implementation of Treasury Mission Mode Project.    The new system will be flexible to incorporate the future guidelines of Government of India relating to the treasury remittances.    We have designed the new system based on our experience in Treasury Receipt Accounting and hope that this will automate receipt accounting.   Further, this will help departments and DDOs in reconciliation with the digital form of challans.  </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3752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smtClean="0"/>
              <a:t>Directorate of Accounts and Treasuries, Puducherry</a:t>
            </a:r>
            <a:endParaRPr lang="en-US" sz="1400" dirty="0"/>
          </a:p>
        </p:txBody>
      </p:sp>
      <p:sp>
        <p:nvSpPr>
          <p:cNvPr id="4" name="Rectangle 1"/>
          <p:cNvSpPr>
            <a:spLocks noChangeArrowheads="1"/>
          </p:cNvSpPr>
          <p:nvPr/>
        </p:nvSpPr>
        <p:spPr bwMode="auto">
          <a:xfrm>
            <a:off x="406401" y="897130"/>
            <a:ext cx="11611427" cy="2385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Overview of Treasuries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UT of Puducherry comprises of three Treasuries and three sub-treasuries.   The main functions of the Treasuries and Sub-Treasuries are payment of pensions, compilation of Government Payment and Receipt Accounts, issue of Government Stamps and Stamp Papers.   In order to collect the government receipts, each and every treasury/sub-treasury has been linked with a bank functioning at its location.    The treasuries and sub-treasuries along with the bank linked are tabulated below.</a:t>
            </a:r>
            <a:endParaRPr kumimoji="0" lang="en-US" altLang="en-US"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smtClean="0">
                <a:solidFill>
                  <a:schemeClr val="bg2">
                    <a:lumMod val="75000"/>
                  </a:schemeClr>
                </a:solidFill>
              </a:rPr>
              <a:t>Treasury Receipt Accounting System</a:t>
            </a:r>
            <a:endParaRPr lang="en-US" b="1" dirty="0">
              <a:solidFill>
                <a:schemeClr val="bg2">
                  <a:lumMod val="75000"/>
                </a:schemeClr>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1518948349"/>
              </p:ext>
            </p:extLst>
          </p:nvPr>
        </p:nvGraphicFramePr>
        <p:xfrm>
          <a:off x="2264220" y="3274189"/>
          <a:ext cx="7460350" cy="2807301"/>
        </p:xfrm>
        <a:graphic>
          <a:graphicData uri="http://schemas.openxmlformats.org/drawingml/2006/table">
            <a:tbl>
              <a:tblPr firstRow="1" bandRow="1">
                <a:tableStyleId>{F5AB1C69-6EDB-4FF4-983F-18BD219EF322}</a:tableStyleId>
              </a:tblPr>
              <a:tblGrid>
                <a:gridCol w="972509"/>
                <a:gridCol w="3980674"/>
                <a:gridCol w="2507167"/>
              </a:tblGrid>
              <a:tr h="401043">
                <a:tc>
                  <a:txBody>
                    <a:bodyPr/>
                    <a:lstStyle/>
                    <a:p>
                      <a:pPr algn="ctr">
                        <a:lnSpc>
                          <a:spcPct val="115000"/>
                        </a:lnSpc>
                        <a:spcAft>
                          <a:spcPts val="1000"/>
                        </a:spcAft>
                      </a:pPr>
                      <a:r>
                        <a:rPr lang="en-US" sz="1800" b="1" dirty="0" err="1">
                          <a:effectLst/>
                          <a:latin typeface="Calibri" panose="020F0502020204030204" pitchFamily="34" charset="0"/>
                          <a:ea typeface="Calibri" panose="020F0502020204030204" pitchFamily="34" charset="0"/>
                          <a:cs typeface="Latha" panose="020B0604020202020204" pitchFamily="34" charset="0"/>
                        </a:rPr>
                        <a:t>Sl.No</a:t>
                      </a:r>
                      <a:r>
                        <a:rPr lang="en-US" sz="1800" b="1" dirty="0">
                          <a:effectLst/>
                          <a:latin typeface="Calibri" panose="020F0502020204030204" pitchFamily="34" charset="0"/>
                          <a:ea typeface="Calibri" panose="020F0502020204030204" pitchFamily="34" charset="0"/>
                          <a:cs typeface="Latha" panose="020B0604020202020204" pitchFamily="34" charset="0"/>
                        </a:rPr>
                        <a:t>.</a:t>
                      </a:r>
                    </a:p>
                  </a:txBody>
                  <a:tcPr marL="68580" marR="68580" marT="0" marB="0" anchor="ctr"/>
                </a:tc>
                <a:tc>
                  <a:txBody>
                    <a:bodyPr/>
                    <a:lstStyle/>
                    <a:p>
                      <a:pPr algn="ctr">
                        <a:lnSpc>
                          <a:spcPct val="115000"/>
                        </a:lnSpc>
                        <a:spcAft>
                          <a:spcPts val="1000"/>
                        </a:spcAft>
                      </a:pPr>
                      <a:r>
                        <a:rPr lang="en-US" sz="1800" b="1" dirty="0">
                          <a:effectLst/>
                          <a:latin typeface="Calibri" panose="020F0502020204030204" pitchFamily="34" charset="0"/>
                          <a:ea typeface="Calibri" panose="020F0502020204030204" pitchFamily="34" charset="0"/>
                          <a:cs typeface="Latha" panose="020B0604020202020204" pitchFamily="34" charset="0"/>
                        </a:rPr>
                        <a:t>Treasury / Sub-treasury</a:t>
                      </a:r>
                    </a:p>
                  </a:txBody>
                  <a:tcPr marL="68580" marR="68580" marT="0" marB="0" anchor="ctr"/>
                </a:tc>
                <a:tc>
                  <a:txBody>
                    <a:bodyPr/>
                    <a:lstStyle/>
                    <a:p>
                      <a:pPr algn="ctr">
                        <a:lnSpc>
                          <a:spcPct val="115000"/>
                        </a:lnSpc>
                        <a:spcAft>
                          <a:spcPts val="1000"/>
                        </a:spcAft>
                      </a:pPr>
                      <a:r>
                        <a:rPr lang="en-US" sz="1800" b="1" dirty="0">
                          <a:effectLst/>
                          <a:latin typeface="Calibri" panose="020F0502020204030204" pitchFamily="34" charset="0"/>
                          <a:ea typeface="Calibri" panose="020F0502020204030204" pitchFamily="34" charset="0"/>
                          <a:cs typeface="Latha" panose="020B0604020202020204" pitchFamily="34" charset="0"/>
                        </a:rPr>
                        <a:t>Bank authorized</a:t>
                      </a:r>
                    </a:p>
                  </a:txBody>
                  <a:tcPr marL="68580" marR="68580" marT="0" marB="0" anchor="ctr"/>
                </a:tc>
              </a:tr>
              <a:tr h="401043">
                <a:tc>
                  <a:txBody>
                    <a:bodyPr/>
                    <a:lstStyle/>
                    <a:p>
                      <a:pPr algn="ctr">
                        <a:lnSpc>
                          <a:spcPct val="115000"/>
                        </a:lnSpc>
                        <a:spcAft>
                          <a:spcPts val="1000"/>
                        </a:spcAft>
                      </a:pPr>
                      <a:r>
                        <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1</a:t>
                      </a:r>
                    </a:p>
                  </a:txBody>
                  <a:tcPr marL="68580" marR="68580" marT="0" marB="0" anchor="ctr"/>
                </a:tc>
                <a:tc>
                  <a:txBody>
                    <a:bodyPr/>
                    <a:lstStyle/>
                    <a:p>
                      <a:pPr>
                        <a:lnSpc>
                          <a:spcPct val="115000"/>
                        </a:lnSpc>
                        <a:spcAft>
                          <a:spcPts val="1000"/>
                        </a:spcAft>
                      </a:pP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The Treasury Office, Puducherry.</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c>
                  <a:txBody>
                    <a:bodyPr/>
                    <a:lstStyle/>
                    <a:p>
                      <a:pP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SBI (Main), Puducherry</a:t>
                      </a:r>
                    </a:p>
                  </a:txBody>
                  <a:tcPr marL="68580" marR="68580" marT="0" marB="0" anchor="ctr"/>
                </a:tc>
              </a:tr>
              <a:tr h="401043">
                <a:tc>
                  <a:txBody>
                    <a:bodyPr/>
                    <a:lstStyle/>
                    <a:p>
                      <a:pPr algn="ct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2</a:t>
                      </a:r>
                    </a:p>
                  </a:txBody>
                  <a:tcPr marL="68580" marR="68580" marT="0" marB="0" anchor="ctr"/>
                </a:tc>
                <a:tc>
                  <a:txBody>
                    <a:bodyPr/>
                    <a:lstStyle/>
                    <a:p>
                      <a:pPr>
                        <a:lnSpc>
                          <a:spcPct val="115000"/>
                        </a:lnSpc>
                        <a:spcAft>
                          <a:spcPts val="1000"/>
                        </a:spcAft>
                      </a:pP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The Treasury Office, </a:t>
                      </a:r>
                      <a:r>
                        <a:rPr lang="en-US" sz="1800" b="1" dirty="0" err="1">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Villianur</a:t>
                      </a: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c>
                  <a:txBody>
                    <a:bodyPr/>
                    <a:lstStyle/>
                    <a:p>
                      <a:pPr>
                        <a:lnSpc>
                          <a:spcPct val="115000"/>
                        </a:lnSpc>
                        <a:spcAft>
                          <a:spcPts val="1000"/>
                        </a:spcAft>
                      </a:pPr>
                      <a:r>
                        <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UCO Bank, </a:t>
                      </a:r>
                      <a:r>
                        <a:rPr lang="en-US" sz="1600" b="1" dirty="0" err="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VIllianur</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r>
              <a:tr h="401043">
                <a:tc>
                  <a:txBody>
                    <a:bodyPr/>
                    <a:lstStyle/>
                    <a:p>
                      <a:pPr algn="ct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3</a:t>
                      </a:r>
                    </a:p>
                  </a:txBody>
                  <a:tcPr marL="68580" marR="68580" marT="0" marB="0" anchor="ctr"/>
                </a:tc>
                <a:tc>
                  <a:txBody>
                    <a:bodyPr/>
                    <a:lstStyle/>
                    <a:p>
                      <a:pPr>
                        <a:lnSpc>
                          <a:spcPct val="115000"/>
                        </a:lnSpc>
                        <a:spcAft>
                          <a:spcPts val="1000"/>
                        </a:spcAft>
                      </a:pP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The Sub-Treasury Office, </a:t>
                      </a:r>
                      <a:r>
                        <a:rPr lang="en-US" sz="1800" b="1" dirty="0" err="1">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Bahour</a:t>
                      </a: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c>
                  <a:txBody>
                    <a:bodyPr/>
                    <a:lstStyle/>
                    <a:p>
                      <a:pP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 </a:t>
                      </a:r>
                    </a:p>
                  </a:txBody>
                  <a:tcPr marL="68580" marR="68580" marT="0" marB="0" anchor="ctr"/>
                </a:tc>
              </a:tr>
              <a:tr h="401043">
                <a:tc>
                  <a:txBody>
                    <a:bodyPr/>
                    <a:lstStyle/>
                    <a:p>
                      <a:pPr algn="ct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4</a:t>
                      </a:r>
                    </a:p>
                  </a:txBody>
                  <a:tcPr marL="68580" marR="68580" marT="0" marB="0" anchor="ctr"/>
                </a:tc>
                <a:tc>
                  <a:txBody>
                    <a:bodyPr/>
                    <a:lstStyle/>
                    <a:p>
                      <a:pPr>
                        <a:lnSpc>
                          <a:spcPct val="115000"/>
                        </a:lnSpc>
                        <a:spcAft>
                          <a:spcPts val="1000"/>
                        </a:spcAft>
                      </a:pP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The Treasury Office, </a:t>
                      </a:r>
                      <a:r>
                        <a:rPr lang="en-US" sz="1800" b="1" dirty="0" err="1">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Karaikal</a:t>
                      </a: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c>
                  <a:txBody>
                    <a:bodyPr/>
                    <a:lstStyle/>
                    <a:p>
                      <a:pP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SBI, Karaikal</a:t>
                      </a:r>
                    </a:p>
                  </a:txBody>
                  <a:tcPr marL="68580" marR="68580" marT="0" marB="0" anchor="ctr"/>
                </a:tc>
              </a:tr>
              <a:tr h="401043">
                <a:tc>
                  <a:txBody>
                    <a:bodyPr/>
                    <a:lstStyle/>
                    <a:p>
                      <a:pPr algn="ct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5</a:t>
                      </a:r>
                    </a:p>
                  </a:txBody>
                  <a:tcPr marL="68580" marR="68580" marT="0" marB="0" anchor="ctr"/>
                </a:tc>
                <a:tc>
                  <a:txBody>
                    <a:bodyPr/>
                    <a:lstStyle/>
                    <a:p>
                      <a:pPr>
                        <a:lnSpc>
                          <a:spcPct val="115000"/>
                        </a:lnSpc>
                        <a:spcAft>
                          <a:spcPts val="1000"/>
                        </a:spcAft>
                      </a:pPr>
                      <a:r>
                        <a:rPr lang="en-US" sz="1800" b="1"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The Sub-Treasury Office, </a:t>
                      </a:r>
                      <a:r>
                        <a:rPr lang="en-US" sz="1800" b="1" dirty="0" err="1">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Mahe</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c>
                  <a:txBody>
                    <a:bodyPr/>
                    <a:lstStyle/>
                    <a:p>
                      <a:pPr>
                        <a:lnSpc>
                          <a:spcPct val="115000"/>
                        </a:lnSpc>
                        <a:spcAft>
                          <a:spcPts val="1000"/>
                        </a:spcAft>
                      </a:pPr>
                      <a:r>
                        <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SBI, </a:t>
                      </a:r>
                      <a:r>
                        <a:rPr lang="en-US" sz="1600" b="1" dirty="0" err="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Mahe</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r>
              <a:tr h="401043">
                <a:tc>
                  <a:txBody>
                    <a:bodyPr/>
                    <a:lstStyle/>
                    <a:p>
                      <a:pPr algn="ctr">
                        <a:lnSpc>
                          <a:spcPct val="115000"/>
                        </a:lnSpc>
                        <a:spcAft>
                          <a:spcPts val="1000"/>
                        </a:spcAft>
                      </a:pPr>
                      <a:r>
                        <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6</a:t>
                      </a:r>
                    </a:p>
                  </a:txBody>
                  <a:tcPr marL="68580" marR="68580" marT="0" marB="0" anchor="ctr"/>
                </a:tc>
                <a:tc>
                  <a:txBody>
                    <a:bodyPr/>
                    <a:lstStyle/>
                    <a:p>
                      <a:pPr>
                        <a:lnSpc>
                          <a:spcPct val="115000"/>
                        </a:lnSpc>
                        <a:spcAft>
                          <a:spcPts val="1000"/>
                        </a:spcAft>
                      </a:pPr>
                      <a:r>
                        <a:rPr lang="en-US" sz="1800" b="1">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The Sub-Treasury Office, Yanam.</a:t>
                      </a:r>
                      <a:endParaRPr lang="en-US" sz="1600" b="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c>
                  <a:txBody>
                    <a:bodyPr/>
                    <a:lstStyle/>
                    <a:p>
                      <a:pPr>
                        <a:lnSpc>
                          <a:spcPct val="115000"/>
                        </a:lnSpc>
                        <a:spcAft>
                          <a:spcPts val="1000"/>
                        </a:spcAft>
                      </a:pPr>
                      <a:r>
                        <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SBI, </a:t>
                      </a:r>
                      <a:r>
                        <a:rPr lang="en-US" sz="1600" b="1" dirty="0" err="1">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rPr>
                        <a:t>Yanam</a:t>
                      </a:r>
                      <a:endParaRPr lang="en-US" sz="1600" b="1" dirty="0">
                        <a:solidFill>
                          <a:schemeClr val="tx1">
                            <a:lumMod val="65000"/>
                            <a:lumOff val="35000"/>
                          </a:schemeClr>
                        </a:solidFill>
                        <a:effectLst/>
                        <a:latin typeface="Calibri" panose="020F0502020204030204" pitchFamily="34" charset="0"/>
                        <a:ea typeface="Calibri" panose="020F0502020204030204" pitchFamily="34" charset="0"/>
                        <a:cs typeface="Latha"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2765370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3" name="Rectangle 2"/>
          <p:cNvSpPr/>
          <p:nvPr/>
        </p:nvSpPr>
        <p:spPr>
          <a:xfrm>
            <a:off x="464457" y="920734"/>
            <a:ext cx="11190513" cy="3640484"/>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Prevailing Receipt Accounting</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Government or private, who desires to make any kind of payment to the State Government, shall remit the same into the Treasuries / sub-treasuries Challans.     On behalf of each and every treasury/sub-treasury,   a bank situated at its jurisdiction has been authorized to collect the remittance and the remittances can be made through Cash/</a:t>
            </a:r>
            <a:r>
              <a:rPr lang="en-US" dirty="0" err="1" smtClean="0">
                <a:effectLst/>
                <a:latin typeface="Arial" panose="020B0604020202020204" pitchFamily="34" charset="0"/>
                <a:ea typeface="Calibri" panose="020F0502020204030204" pitchFamily="34" charset="0"/>
                <a:cs typeface="Arial" panose="020B0604020202020204" pitchFamily="34" charset="0"/>
              </a:rPr>
              <a:t>Cheque</a:t>
            </a:r>
            <a:r>
              <a:rPr lang="en-US" dirty="0" smtClean="0">
                <a:effectLst/>
                <a:latin typeface="Arial" panose="020B0604020202020204" pitchFamily="34" charset="0"/>
                <a:ea typeface="Calibri" panose="020F0502020204030204" pitchFamily="34" charset="0"/>
                <a:cs typeface="Arial" panose="020B0604020202020204" pitchFamily="34" charset="0"/>
              </a:rPr>
              <a:t>/DD.    At present the agency banks collecting government receipts are sending the remittance details in daily scrolls along with physical challans to the treasury concerned.</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On receiving the physical challans along with the bank scrolls,  treasury officials classifies the remittances based on the head of account under which the remittance has been made.  In order to classify the remittances, challan details are fed into computer systems in distributed manner day-by-day and reconciled with the bank scrolls. </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69001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3" name="Rectangle 2"/>
          <p:cNvSpPr/>
          <p:nvPr/>
        </p:nvSpPr>
        <p:spPr>
          <a:xfrm>
            <a:off x="667657" y="691568"/>
            <a:ext cx="10987314" cy="5360889"/>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Disadvantages of existing system of receipt accounting</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Presently government remittances are being made through manual challan.   Due to the manual preparation of challans, there is lot of difficulties.   Some of them are listed below.</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Sufficient knowledge on account heads is essential</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Manual classification of head of accounts involves misclassification</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Unable to provide up-to-date State Revenue details as and when required</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Requires more man power</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Processed under distributed environment</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State revenue data has to be prepared manually by collecting and compiling all treasury receipts</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On completion of reconciliation with the bank scrolls, the subscriptions / refunds in respect of GPF / NPS / HBA / MCA/ PCA, etc. are needs to be credited into the account of staff concerned manually</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Tracking of personal payment is very difficult</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Treasuries shall keep the physical challans for future reference</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Challan details are not recorded digitally for future reference</a:t>
            </a:r>
          </a:p>
          <a:p>
            <a:pPr marL="342900" lvl="0" indent="-342900" algn="just">
              <a:lnSpc>
                <a:spcPct val="115000"/>
              </a:lnSpc>
              <a:spcAft>
                <a:spcPts val="100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Process of refund requires the verification of physical challan, due to non-availability of digital challan.</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5297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3" name="Rectangle 2"/>
          <p:cNvSpPr/>
          <p:nvPr/>
        </p:nvSpPr>
        <p:spPr>
          <a:xfrm>
            <a:off x="667883" y="1121792"/>
            <a:ext cx="10856459" cy="4591513"/>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Proposed system </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In order to have centralized data of government remittances, it is proposed to have a web based application.  The new application has to enable the departments and DDOs for generating digital challan.   </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Online challan form facilitates minimum fields of the challan to be filled and requires minimum knowledge of Account Heads.   Each part of the challan will be stored digitally at transaction level.  </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In case if an official remits GPF contribution through online challan,  his remittance particulars including his GPF Account Number, Amount of Contribution, etc. will be stored for future reference  and  his contribution will be credited into his GPF Account after reconciliation with bank scrolls. </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Since the challans are prepared online, challan data will be stored centrally for all regions.   This will enable us for providing various MIS reports, such as Revenue Report,  Remittance Tracking, etc. </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The new system will be flexible to have P2G (Public to Government) remittances through online in the future.</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8668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pic>
        <p:nvPicPr>
          <p:cNvPr id="2097" name="Picture 2" descr="https://encrypted-tbn2.gstatic.com/images?q=tbn:ANd9GcS0CTdZqviTlag0WJItMcm-mDRfxnliv2tz0SwS5uuxQ-WZzGpB"/>
          <p:cNvPicPr>
            <a:picLocks noChangeAspect="1" noChangeArrowheads="1"/>
          </p:cNvPicPr>
          <p:nvPr/>
        </p:nvPicPr>
        <p:blipFill>
          <a:blip r:embed="rId3">
            <a:extLst>
              <a:ext uri="{28A0092B-C50C-407E-A947-70E740481C1C}">
                <a14:useLocalDpi xmlns:a14="http://schemas.microsoft.com/office/drawing/2010/main" val="0"/>
              </a:ext>
            </a:extLst>
          </a:blip>
          <a:srcRect l="9898" t="19543" r="8122" b="28934"/>
          <a:stretch>
            <a:fillRect/>
          </a:stretch>
        </p:blipFill>
        <p:spPr bwMode="auto">
          <a:xfrm>
            <a:off x="5195656" y="400957"/>
            <a:ext cx="1610631" cy="69532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4" name="Text Box 48"/>
          <p:cNvSpPr txBox="1">
            <a:spLocks noChangeArrowheads="1"/>
          </p:cNvSpPr>
          <p:nvPr/>
        </p:nvSpPr>
        <p:spPr bwMode="auto">
          <a:xfrm rot="15544830">
            <a:off x="2403648" y="3425295"/>
            <a:ext cx="856157" cy="2863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Challan</a:t>
            </a:r>
            <a:endParaRPr kumimoji="0" lang="en-US" altLang="en-US" sz="2400" b="0" i="0" u="none" strike="noStrike" cap="none" normalizeH="0" baseline="0" smtClean="0">
              <a:ln>
                <a:noFill/>
              </a:ln>
              <a:solidFill>
                <a:schemeClr val="tx1"/>
              </a:solidFill>
              <a:effectLst/>
              <a:latin typeface="Arial" panose="020B0604020202020204" pitchFamily="34" charset="0"/>
            </a:endParaRPr>
          </a:p>
        </p:txBody>
      </p:sp>
      <p:sp>
        <p:nvSpPr>
          <p:cNvPr id="6" name="Text Box 47"/>
          <p:cNvSpPr txBox="1">
            <a:spLocks noChangeArrowheads="1"/>
          </p:cNvSpPr>
          <p:nvPr/>
        </p:nvSpPr>
        <p:spPr bwMode="auto">
          <a:xfrm rot="16200000">
            <a:off x="5932148" y="3303372"/>
            <a:ext cx="1319213" cy="3238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Reconciliation</a:t>
            </a:r>
            <a:endParaRPr kumimoji="0" lang="en-US" altLang="en-US" sz="2400" b="1" i="0" u="none" strike="noStrike" cap="none" normalizeH="0" baseline="0" smtClean="0">
              <a:ln>
                <a:noFill/>
              </a:ln>
              <a:solidFill>
                <a:schemeClr val="tx1"/>
              </a:solidFill>
              <a:effectLst/>
              <a:latin typeface="Arial" panose="020B0604020202020204" pitchFamily="34" charset="0"/>
            </a:endParaRPr>
          </a:p>
        </p:txBody>
      </p:sp>
      <p:sp>
        <p:nvSpPr>
          <p:cNvPr id="7" name="AutoShape 46"/>
          <p:cNvSpPr>
            <a:spLocks noChangeArrowheads="1"/>
          </p:cNvSpPr>
          <p:nvPr/>
        </p:nvSpPr>
        <p:spPr bwMode="auto">
          <a:xfrm>
            <a:off x="7591879" y="1363663"/>
            <a:ext cx="986064" cy="971550"/>
          </a:xfrm>
          <a:prstGeom prst="can">
            <a:avLst>
              <a:gd name="adj" fmla="val 26842"/>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Web/Data Server</a:t>
            </a:r>
            <a:endParaRPr kumimoji="0" lang="en-US" altLang="en-US" sz="2400" b="0" i="0" u="none" strike="noStrike" cap="none" normalizeH="0" baseline="0" smtClean="0">
              <a:ln>
                <a:noFill/>
              </a:ln>
              <a:solidFill>
                <a:schemeClr val="tx1"/>
              </a:solidFill>
              <a:effectLst/>
              <a:latin typeface="Arial" panose="020B0604020202020204" pitchFamily="34" charset="0"/>
            </a:endParaRPr>
          </a:p>
        </p:txBody>
      </p:sp>
      <p:sp>
        <p:nvSpPr>
          <p:cNvPr id="8" name="AutoShape 45"/>
          <p:cNvSpPr>
            <a:spLocks noChangeArrowheads="1"/>
          </p:cNvSpPr>
          <p:nvPr/>
        </p:nvSpPr>
        <p:spPr bwMode="auto">
          <a:xfrm>
            <a:off x="2104571" y="1606998"/>
            <a:ext cx="1562551" cy="476250"/>
          </a:xfrm>
          <a:prstGeom prst="foldedCorner">
            <a:avLst>
              <a:gd name="adj"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Online Challan</a:t>
            </a:r>
            <a:r>
              <a:rPr kumimoji="0" lang="en-US" altLang="en-US" sz="12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 </a:t>
            </a:r>
            <a:r>
              <a:rPr kumimoji="0" lang="en-US" altLang="en-US" sz="1200" b="0" i="1"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Tax/Non-tax</a:t>
            </a:r>
            <a:endParaRPr kumimoji="0" lang="en-US" altLang="en-US" sz="2000" b="0" i="0" u="none" strike="noStrike" cap="none" normalizeH="0" baseline="0" smtClean="0">
              <a:ln>
                <a:noFill/>
              </a:ln>
              <a:solidFill>
                <a:schemeClr val="tx1"/>
              </a:solidFill>
              <a:effectLst/>
              <a:latin typeface="Arial" panose="020B0604020202020204" pitchFamily="34" charset="0"/>
            </a:endParaRPr>
          </a:p>
        </p:txBody>
      </p:sp>
      <p:sp>
        <p:nvSpPr>
          <p:cNvPr id="9" name="AutoShape 44"/>
          <p:cNvSpPr>
            <a:spLocks noChangeShapeType="1"/>
          </p:cNvSpPr>
          <p:nvPr/>
        </p:nvSpPr>
        <p:spPr bwMode="auto">
          <a:xfrm flipV="1">
            <a:off x="3781879" y="1108075"/>
            <a:ext cx="1524000" cy="815975"/>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43"/>
          <p:cNvSpPr>
            <a:spLocks noChangeShapeType="1"/>
          </p:cNvSpPr>
          <p:nvPr/>
        </p:nvSpPr>
        <p:spPr bwMode="auto">
          <a:xfrm>
            <a:off x="6591754" y="1155700"/>
            <a:ext cx="857250" cy="59690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42"/>
          <p:cNvSpPr>
            <a:spLocks noChangeArrowheads="1"/>
          </p:cNvSpPr>
          <p:nvPr/>
        </p:nvSpPr>
        <p:spPr bwMode="auto">
          <a:xfrm>
            <a:off x="3629479" y="2695575"/>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Banker1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AutoShape 41"/>
          <p:cNvSpPr>
            <a:spLocks noChangeArrowheads="1"/>
          </p:cNvSpPr>
          <p:nvPr/>
        </p:nvSpPr>
        <p:spPr bwMode="auto">
          <a:xfrm>
            <a:off x="3629479" y="310515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Banker2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AutoShape 40"/>
          <p:cNvSpPr>
            <a:spLocks noChangeArrowheads="1"/>
          </p:cNvSpPr>
          <p:nvPr/>
        </p:nvSpPr>
        <p:spPr bwMode="auto">
          <a:xfrm>
            <a:off x="3629479" y="352425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Banker3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AutoShape 39"/>
          <p:cNvSpPr>
            <a:spLocks noChangeArrowheads="1"/>
          </p:cNvSpPr>
          <p:nvPr/>
        </p:nvSpPr>
        <p:spPr bwMode="auto">
          <a:xfrm>
            <a:off x="3619954" y="3933825"/>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Banker4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AutoShape 38"/>
          <p:cNvSpPr>
            <a:spLocks noChangeArrowheads="1"/>
          </p:cNvSpPr>
          <p:nvPr/>
        </p:nvSpPr>
        <p:spPr bwMode="auto">
          <a:xfrm>
            <a:off x="3619954" y="434340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Banker5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AutoShape 37"/>
          <p:cNvSpPr>
            <a:spLocks noChangeArrowheads="1"/>
          </p:cNvSpPr>
          <p:nvPr/>
        </p:nvSpPr>
        <p:spPr bwMode="auto">
          <a:xfrm>
            <a:off x="3619954" y="476250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Banker6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AutoShape 36"/>
          <p:cNvSpPr>
            <a:spLocks noChangeArrowheads="1"/>
          </p:cNvSpPr>
          <p:nvPr/>
        </p:nvSpPr>
        <p:spPr bwMode="auto">
          <a:xfrm>
            <a:off x="4934404" y="2695575"/>
            <a:ext cx="8667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Treasury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AutoShape 35"/>
          <p:cNvSpPr>
            <a:spLocks noChangeArrowheads="1"/>
          </p:cNvSpPr>
          <p:nvPr/>
        </p:nvSpPr>
        <p:spPr bwMode="auto">
          <a:xfrm>
            <a:off x="4934404" y="3098800"/>
            <a:ext cx="8667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Treasury 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AutoShape 34"/>
          <p:cNvSpPr>
            <a:spLocks noChangeArrowheads="1"/>
          </p:cNvSpPr>
          <p:nvPr/>
        </p:nvSpPr>
        <p:spPr bwMode="auto">
          <a:xfrm>
            <a:off x="4934404" y="3509963"/>
            <a:ext cx="8667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Treasury 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AutoShape 33"/>
          <p:cNvSpPr>
            <a:spLocks noChangeArrowheads="1"/>
          </p:cNvSpPr>
          <p:nvPr/>
        </p:nvSpPr>
        <p:spPr bwMode="auto">
          <a:xfrm>
            <a:off x="4934404" y="3911600"/>
            <a:ext cx="8667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Treasury 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AutoShape 32"/>
          <p:cNvSpPr>
            <a:spLocks noChangeArrowheads="1"/>
          </p:cNvSpPr>
          <p:nvPr/>
        </p:nvSpPr>
        <p:spPr bwMode="auto">
          <a:xfrm>
            <a:off x="4924879" y="4305300"/>
            <a:ext cx="876300"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Treasury 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AutoShape 31"/>
          <p:cNvSpPr>
            <a:spLocks noChangeArrowheads="1"/>
          </p:cNvSpPr>
          <p:nvPr/>
        </p:nvSpPr>
        <p:spPr bwMode="auto">
          <a:xfrm>
            <a:off x="4924879" y="4718050"/>
            <a:ext cx="876300"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Treasury 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AutoShape 30"/>
          <p:cNvSpPr>
            <a:spLocks noChangeShapeType="1"/>
          </p:cNvSpPr>
          <p:nvPr/>
        </p:nvSpPr>
        <p:spPr bwMode="auto">
          <a:xfrm>
            <a:off x="2686504" y="2149475"/>
            <a:ext cx="828675" cy="26860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AutoShape 29"/>
          <p:cNvSpPr>
            <a:spLocks noChangeShapeType="1"/>
          </p:cNvSpPr>
          <p:nvPr/>
        </p:nvSpPr>
        <p:spPr bwMode="auto">
          <a:xfrm>
            <a:off x="2686504" y="2149475"/>
            <a:ext cx="828675" cy="23145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AutoShape 28"/>
          <p:cNvSpPr>
            <a:spLocks noChangeShapeType="1"/>
          </p:cNvSpPr>
          <p:nvPr/>
        </p:nvSpPr>
        <p:spPr bwMode="auto">
          <a:xfrm>
            <a:off x="2686504" y="2149475"/>
            <a:ext cx="828675" cy="18002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AutoShape 27"/>
          <p:cNvSpPr>
            <a:spLocks noChangeShapeType="1"/>
          </p:cNvSpPr>
          <p:nvPr/>
        </p:nvSpPr>
        <p:spPr bwMode="auto">
          <a:xfrm>
            <a:off x="2686504" y="2149475"/>
            <a:ext cx="828675" cy="13906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AutoShape 26"/>
          <p:cNvSpPr>
            <a:spLocks noChangeShapeType="1"/>
          </p:cNvSpPr>
          <p:nvPr/>
        </p:nvSpPr>
        <p:spPr bwMode="auto">
          <a:xfrm>
            <a:off x="2686504" y="2149475"/>
            <a:ext cx="771525" cy="9715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AutoShape 25"/>
          <p:cNvSpPr>
            <a:spLocks noChangeShapeType="1"/>
          </p:cNvSpPr>
          <p:nvPr/>
        </p:nvSpPr>
        <p:spPr bwMode="auto">
          <a:xfrm>
            <a:off x="2686504" y="2149475"/>
            <a:ext cx="771525" cy="6286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AutoShape 24"/>
          <p:cNvSpPr>
            <a:spLocks noChangeShapeType="1"/>
          </p:cNvSpPr>
          <p:nvPr/>
        </p:nvSpPr>
        <p:spPr bwMode="auto">
          <a:xfrm>
            <a:off x="4467679" y="283845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AutoShape 23"/>
          <p:cNvSpPr>
            <a:spLocks noChangeShapeType="1"/>
          </p:cNvSpPr>
          <p:nvPr/>
        </p:nvSpPr>
        <p:spPr bwMode="auto">
          <a:xfrm>
            <a:off x="4477204" y="3251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AutoShape 22"/>
          <p:cNvSpPr>
            <a:spLocks noChangeShapeType="1"/>
          </p:cNvSpPr>
          <p:nvPr/>
        </p:nvSpPr>
        <p:spPr bwMode="auto">
          <a:xfrm>
            <a:off x="4477204" y="3654425"/>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0" name="AutoShape 21"/>
          <p:cNvSpPr>
            <a:spLocks noChangeShapeType="1"/>
          </p:cNvSpPr>
          <p:nvPr/>
        </p:nvSpPr>
        <p:spPr bwMode="auto">
          <a:xfrm>
            <a:off x="4467679" y="4056063"/>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1" name="AutoShape 20"/>
          <p:cNvSpPr>
            <a:spLocks noChangeShapeType="1"/>
          </p:cNvSpPr>
          <p:nvPr/>
        </p:nvSpPr>
        <p:spPr bwMode="auto">
          <a:xfrm>
            <a:off x="4477204" y="44577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2" name="AutoShape 19"/>
          <p:cNvSpPr>
            <a:spLocks noChangeShapeType="1"/>
          </p:cNvSpPr>
          <p:nvPr/>
        </p:nvSpPr>
        <p:spPr bwMode="auto">
          <a:xfrm>
            <a:off x="4477204" y="487045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3" name="AutoShape 18"/>
          <p:cNvSpPr>
            <a:spLocks noChangeShapeType="1"/>
          </p:cNvSpPr>
          <p:nvPr/>
        </p:nvSpPr>
        <p:spPr bwMode="auto">
          <a:xfrm>
            <a:off x="6277429" y="1212850"/>
            <a:ext cx="28575" cy="4321175"/>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4" name="AutoShape 17"/>
          <p:cNvSpPr>
            <a:spLocks noChangeShapeType="1"/>
          </p:cNvSpPr>
          <p:nvPr/>
        </p:nvSpPr>
        <p:spPr bwMode="auto">
          <a:xfrm flipH="1">
            <a:off x="5886904" y="4870450"/>
            <a:ext cx="4191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5" name="AutoShape 16"/>
          <p:cNvSpPr>
            <a:spLocks noChangeShapeType="1"/>
          </p:cNvSpPr>
          <p:nvPr/>
        </p:nvSpPr>
        <p:spPr bwMode="auto">
          <a:xfrm flipH="1">
            <a:off x="5886904" y="4438650"/>
            <a:ext cx="4191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6" name="AutoShape 15"/>
          <p:cNvSpPr>
            <a:spLocks noChangeShapeType="1"/>
          </p:cNvSpPr>
          <p:nvPr/>
        </p:nvSpPr>
        <p:spPr bwMode="auto">
          <a:xfrm flipH="1">
            <a:off x="5886904" y="4037013"/>
            <a:ext cx="4191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7" name="AutoShape 14"/>
          <p:cNvSpPr>
            <a:spLocks noChangeShapeType="1"/>
          </p:cNvSpPr>
          <p:nvPr/>
        </p:nvSpPr>
        <p:spPr bwMode="auto">
          <a:xfrm flipH="1">
            <a:off x="5886904" y="3654425"/>
            <a:ext cx="4191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8" name="AutoShape 13"/>
          <p:cNvSpPr>
            <a:spLocks noChangeShapeType="1"/>
          </p:cNvSpPr>
          <p:nvPr/>
        </p:nvSpPr>
        <p:spPr bwMode="auto">
          <a:xfrm flipH="1">
            <a:off x="5886904" y="3252788"/>
            <a:ext cx="4191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9" name="AutoShape 12"/>
          <p:cNvSpPr>
            <a:spLocks noChangeShapeType="1"/>
          </p:cNvSpPr>
          <p:nvPr/>
        </p:nvSpPr>
        <p:spPr bwMode="auto">
          <a:xfrm flipH="1">
            <a:off x="5886904" y="2838450"/>
            <a:ext cx="4191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0" name="AutoShape 11"/>
          <p:cNvSpPr>
            <a:spLocks noChangeArrowheads="1"/>
          </p:cNvSpPr>
          <p:nvPr/>
        </p:nvSpPr>
        <p:spPr bwMode="auto">
          <a:xfrm>
            <a:off x="5582104" y="5435600"/>
            <a:ext cx="1581150"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Online Challan Register</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91" name="AutoShape 10"/>
          <p:cNvSpPr>
            <a:spLocks noChangeArrowheads="1"/>
          </p:cNvSpPr>
          <p:nvPr/>
        </p:nvSpPr>
        <p:spPr bwMode="auto">
          <a:xfrm>
            <a:off x="3315154" y="621030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DDO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92" name="AutoShape 9"/>
          <p:cNvSpPr>
            <a:spLocks noChangeArrowheads="1"/>
          </p:cNvSpPr>
          <p:nvPr/>
        </p:nvSpPr>
        <p:spPr bwMode="auto">
          <a:xfrm>
            <a:off x="4305754" y="621030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DDO 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93" name="AutoShape 8"/>
          <p:cNvSpPr>
            <a:spLocks noChangeArrowheads="1"/>
          </p:cNvSpPr>
          <p:nvPr/>
        </p:nvSpPr>
        <p:spPr bwMode="auto">
          <a:xfrm>
            <a:off x="5305879" y="6210300"/>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DDO 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94" name="AutoShape 7"/>
          <p:cNvSpPr>
            <a:spLocks noChangeArrowheads="1"/>
          </p:cNvSpPr>
          <p:nvPr/>
        </p:nvSpPr>
        <p:spPr bwMode="auto">
          <a:xfrm>
            <a:off x="7449004" y="6162675"/>
            <a:ext cx="790575" cy="2952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DDO 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95" name="AutoShape 6"/>
          <p:cNvSpPr>
            <a:spLocks noChangeShapeType="1"/>
          </p:cNvSpPr>
          <p:nvPr/>
        </p:nvSpPr>
        <p:spPr bwMode="auto">
          <a:xfrm>
            <a:off x="3781879" y="5943600"/>
            <a:ext cx="40481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6" name="AutoShape 5"/>
          <p:cNvSpPr>
            <a:spLocks noChangeShapeType="1"/>
          </p:cNvSpPr>
          <p:nvPr/>
        </p:nvSpPr>
        <p:spPr bwMode="auto">
          <a:xfrm>
            <a:off x="3781879" y="5943600"/>
            <a:ext cx="0" cy="2190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8" name="AutoShape 4"/>
          <p:cNvSpPr>
            <a:spLocks noChangeShapeType="1"/>
          </p:cNvSpPr>
          <p:nvPr/>
        </p:nvSpPr>
        <p:spPr bwMode="auto">
          <a:xfrm>
            <a:off x="4648654" y="5943600"/>
            <a:ext cx="0" cy="2667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9" name="AutoShape 3"/>
          <p:cNvSpPr>
            <a:spLocks noChangeShapeType="1"/>
          </p:cNvSpPr>
          <p:nvPr/>
        </p:nvSpPr>
        <p:spPr bwMode="auto">
          <a:xfrm>
            <a:off x="5648779" y="5943600"/>
            <a:ext cx="0" cy="2190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0" name="AutoShape 2"/>
          <p:cNvSpPr>
            <a:spLocks noChangeShapeType="1"/>
          </p:cNvSpPr>
          <p:nvPr/>
        </p:nvSpPr>
        <p:spPr bwMode="auto">
          <a:xfrm>
            <a:off x="7830004" y="5943600"/>
            <a:ext cx="0" cy="2190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1" name="AutoShape 1"/>
          <p:cNvSpPr>
            <a:spLocks noChangeShapeType="1"/>
          </p:cNvSpPr>
          <p:nvPr/>
        </p:nvSpPr>
        <p:spPr bwMode="auto">
          <a:xfrm>
            <a:off x="6306004" y="5722938"/>
            <a:ext cx="0" cy="2286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2" name="Rectangle 5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103" name="Rectangle 51"/>
          <p:cNvSpPr>
            <a:spLocks noChangeArrowheads="1"/>
          </p:cNvSpPr>
          <p:nvPr/>
        </p:nvSpPr>
        <p:spPr bwMode="auto">
          <a:xfrm>
            <a:off x="261252" y="549568"/>
            <a:ext cx="21626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Latha" panose="020B0604020202020204" pitchFamily="34" charset="0"/>
              </a:rPr>
              <a:t>Work Flow Diagram</a:t>
            </a:r>
            <a:endParaRPr kumimoji="0" lang="en-US" altLang="en-US" sz="1400" b="1" i="0" u="none" strike="noStrike" cap="none" normalizeH="0" baseline="0" dirty="0" smtClean="0">
              <a:ln>
                <a:noFill/>
              </a:ln>
              <a:solidFill>
                <a:schemeClr val="tx1"/>
              </a:solidFill>
              <a:effectLst/>
            </a:endParaRPr>
          </a:p>
        </p:txBody>
      </p:sp>
      <p:sp>
        <p:nvSpPr>
          <p:cNvPr id="2104" name="Rectangle 73"/>
          <p:cNvSpPr>
            <a:spLocks noChangeArrowheads="1"/>
          </p:cNvSpPr>
          <p:nvPr/>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93513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4" name="Rectangle 3"/>
          <p:cNvSpPr/>
          <p:nvPr/>
        </p:nvSpPr>
        <p:spPr>
          <a:xfrm>
            <a:off x="871537" y="870028"/>
            <a:ext cx="10758487" cy="4843890"/>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Advantages of the proposed system</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In the proposed system, challans will be originated by the departments and DDOs through the Online Challan Form.  Advantages of the new system are listed below. </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Challan forms are digital</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Head of account misclassification and related Transfer Entries can be prevented</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Compilation process will be simplified</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Simplified Reconciliation process </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Facilitated with Online Challan Register</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Centralized data and secured</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Consolidated ‘Government Revenue’  in respect of all regions can be obtained online at any time</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Knowledge of Account Heads is not must</a:t>
            </a:r>
          </a:p>
          <a:p>
            <a:pPr marL="342900" lvl="0" indent="-342900" algn="just">
              <a:lnSpc>
                <a:spcPct val="115000"/>
              </a:lnSpc>
              <a:spcAft>
                <a:spcPts val="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Government employees related remittances in respect of GPF, NPS, MCA, HBA, PCA, etc. will be credited into individual account directly</a:t>
            </a:r>
          </a:p>
          <a:p>
            <a:pPr marL="342900" lvl="0" indent="-342900" algn="just">
              <a:lnSpc>
                <a:spcPct val="115000"/>
              </a:lnSpc>
              <a:spcAft>
                <a:spcPts val="1000"/>
              </a:spcAft>
              <a:buFont typeface="Symbol" panose="05050102010706020507" pitchFamily="18" charset="2"/>
              <a:buChar char=""/>
            </a:pPr>
            <a:r>
              <a:rPr lang="en-US" dirty="0" smtClean="0">
                <a:effectLst/>
                <a:latin typeface="Arial" panose="020B0604020202020204" pitchFamily="34" charset="0"/>
                <a:ea typeface="Calibri" panose="020F0502020204030204" pitchFamily="34" charset="0"/>
                <a:cs typeface="Arial" panose="020B0604020202020204" pitchFamily="34" charset="0"/>
              </a:rPr>
              <a:t>Requires less man power</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7128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3" name="Rectangle 2"/>
          <p:cNvSpPr/>
          <p:nvPr/>
        </p:nvSpPr>
        <p:spPr>
          <a:xfrm>
            <a:off x="774018" y="946706"/>
            <a:ext cx="10827431" cy="4945456"/>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Challan Register for Departments / DDOs</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Departments and DDOs will be facilitated with ‘</a:t>
            </a:r>
            <a:r>
              <a:rPr lang="en-US" b="1" dirty="0" smtClean="0">
                <a:effectLst/>
                <a:latin typeface="Arial" panose="020B0604020202020204" pitchFamily="34" charset="0"/>
                <a:ea typeface="Calibri" panose="020F0502020204030204" pitchFamily="34" charset="0"/>
                <a:cs typeface="Arial" panose="020B0604020202020204" pitchFamily="34" charset="0"/>
              </a:rPr>
              <a:t>Online</a:t>
            </a:r>
            <a:r>
              <a:rPr lang="en-US" dirty="0" smtClean="0">
                <a:effectLst/>
                <a:latin typeface="Arial" panose="020B0604020202020204" pitchFamily="34" charset="0"/>
                <a:ea typeface="Calibri" panose="020F0502020204030204" pitchFamily="34" charset="0"/>
                <a:cs typeface="Arial" panose="020B0604020202020204" pitchFamily="34" charset="0"/>
              </a:rPr>
              <a:t> </a:t>
            </a:r>
            <a:r>
              <a:rPr lang="en-US" b="1" dirty="0" smtClean="0">
                <a:effectLst/>
                <a:latin typeface="Arial" panose="020B0604020202020204" pitchFamily="34" charset="0"/>
                <a:ea typeface="Calibri" panose="020F0502020204030204" pitchFamily="34" charset="0"/>
                <a:cs typeface="Arial" panose="020B0604020202020204" pitchFamily="34" charset="0"/>
              </a:rPr>
              <a:t>Challan Register</a:t>
            </a:r>
            <a:r>
              <a:rPr lang="en-US" dirty="0" smtClean="0">
                <a:effectLst/>
                <a:latin typeface="Arial" panose="020B0604020202020204" pitchFamily="34" charset="0"/>
                <a:ea typeface="Calibri" panose="020F0502020204030204" pitchFamily="34" charset="0"/>
                <a:cs typeface="Arial" panose="020B0604020202020204" pitchFamily="34" charset="0"/>
              </a:rPr>
              <a:t>’.     The register will contain the abstract of all the remittance particulars pertains to the remitter.   In addition to that the online challan register will be updated with the </a:t>
            </a:r>
            <a:r>
              <a:rPr lang="en-US" b="1" dirty="0" smtClean="0">
                <a:effectLst/>
                <a:latin typeface="Arial" panose="020B0604020202020204" pitchFamily="34" charset="0"/>
                <a:ea typeface="Calibri" panose="020F0502020204030204" pitchFamily="34" charset="0"/>
                <a:cs typeface="Arial" panose="020B0604020202020204" pitchFamily="34" charset="0"/>
              </a:rPr>
              <a:t>‘Treasury Receipt Number’</a:t>
            </a:r>
            <a:r>
              <a:rPr lang="en-US" dirty="0" smtClean="0">
                <a:effectLst/>
                <a:latin typeface="Arial" panose="020B0604020202020204" pitchFamily="34" charset="0"/>
                <a:ea typeface="Calibri" panose="020F0502020204030204" pitchFamily="34" charset="0"/>
                <a:cs typeface="Arial" panose="020B0604020202020204" pitchFamily="34" charset="0"/>
              </a:rPr>
              <a:t> after taking into government accounts for the purpose of reconciliation and future reference.   </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Role of Departments / DDOs</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Departments and DDOs have to fill the online challan form for remitting government receipts and physical challan has to be generated from the web application.   Online Challans are classified as Tax and Non-Tax.  While filling online challan form, the Departments and DDOs can add 10 transactions with each challan.    They will get their remittance details in the form of  ‘Challan Register’.  The challan register will be updated automatically with ‘Treasury Receipt Number’ after reconciliation with bank scrolls.</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707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2">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57948"/>
            <a:ext cx="12192000" cy="365125"/>
          </a:xfrm>
        </p:spPr>
        <p:txBody>
          <a:bodyPr/>
          <a:lstStyle/>
          <a:p>
            <a:r>
              <a:rPr lang="en-US" sz="1400" dirty="0">
                <a:solidFill>
                  <a:prstClr val="black">
                    <a:tint val="75000"/>
                  </a:prstClr>
                </a:solidFill>
              </a:rPr>
              <a:t>Directorate of Accounts and Treasuries, Puducherry</a:t>
            </a:r>
          </a:p>
        </p:txBody>
      </p:sp>
      <p:sp>
        <p:nvSpPr>
          <p:cNvPr id="5" name="TextBox 4"/>
          <p:cNvSpPr txBox="1"/>
          <p:nvPr/>
        </p:nvSpPr>
        <p:spPr>
          <a:xfrm>
            <a:off x="1" y="-5663"/>
            <a:ext cx="12177936" cy="369333"/>
          </a:xfrm>
          <a:prstGeom prst="rect">
            <a:avLst/>
          </a:prstGeom>
          <a:solidFill>
            <a:schemeClr val="accent2">
              <a:lumMod val="40000"/>
              <a:lumOff val="60000"/>
            </a:schemeClr>
          </a:solidFill>
          <a:ln>
            <a:solidFill>
              <a:schemeClr val="tx1">
                <a:lumMod val="50000"/>
                <a:lumOff val="50000"/>
              </a:schemeClr>
            </a:solidFill>
          </a:ln>
        </p:spPr>
        <p:txBody>
          <a:bodyPr wrap="square" rtlCol="0">
            <a:spAutoFit/>
          </a:bodyPr>
          <a:lstStyle/>
          <a:p>
            <a:pPr algn="r"/>
            <a:r>
              <a:rPr lang="en-US" b="1" dirty="0">
                <a:solidFill>
                  <a:srgbClr val="E7E6E6">
                    <a:lumMod val="75000"/>
                  </a:srgbClr>
                </a:solidFill>
              </a:rPr>
              <a:t>Treasury Receipt Accounting System</a:t>
            </a:r>
          </a:p>
        </p:txBody>
      </p:sp>
      <p:sp>
        <p:nvSpPr>
          <p:cNvPr id="3" name="Rectangle 2"/>
          <p:cNvSpPr/>
          <p:nvPr/>
        </p:nvSpPr>
        <p:spPr>
          <a:xfrm>
            <a:off x="971550" y="1038718"/>
            <a:ext cx="10172700" cy="4090863"/>
          </a:xfrm>
          <a:prstGeom prst="rect">
            <a:avLst/>
          </a:prstGeom>
        </p:spPr>
        <p:txBody>
          <a:bodyPr wrap="square">
            <a:spAutoFit/>
          </a:bodyPr>
          <a:lstStyle/>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Role of Treasuries</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smtClean="0">
                <a:effectLst/>
                <a:latin typeface="Arial" panose="020B0604020202020204" pitchFamily="34" charset="0"/>
                <a:ea typeface="Calibri" panose="020F0502020204030204" pitchFamily="34" charset="0"/>
                <a:cs typeface="Arial" panose="020B0604020202020204" pitchFamily="34" charset="0"/>
              </a:rPr>
              <a:t>Treasuries will keep track of the online challans to be filled by the departments and DDOs.   On receiving bank scrolls along with challans, treasuries will reconcile the remittances and allot a unique ‘Treasury Receipt Number’ for each challan as a receipt confirmation.    Even though the online challan data are available digitally, the physical challan copies also will be kept safely in treasuries concerned for a particular period for future reference. </a:t>
            </a:r>
          </a:p>
          <a:p>
            <a:pPr algn="just">
              <a:lnSpc>
                <a:spcPct val="115000"/>
              </a:lnSpc>
              <a:spcAft>
                <a:spcPts val="1000"/>
              </a:spcAft>
            </a:pPr>
            <a:r>
              <a:rPr lang="en-US" b="1" dirty="0" smtClean="0">
                <a:effectLst/>
                <a:latin typeface="Arial" panose="020B0604020202020204" pitchFamily="34" charset="0"/>
                <a:ea typeface="Calibri" panose="020F0502020204030204" pitchFamily="34" charset="0"/>
                <a:cs typeface="Arial" panose="020B0604020202020204" pitchFamily="34" charset="0"/>
              </a:rPr>
              <a:t> </a:t>
            </a:r>
            <a:endParaRPr lang="en-US" dirty="0" smtClean="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sz="2000" b="1" dirty="0" smtClean="0">
                <a:effectLst/>
                <a:latin typeface="Arial" panose="020B0604020202020204" pitchFamily="34" charset="0"/>
                <a:ea typeface="Calibri" panose="020F0502020204030204" pitchFamily="34" charset="0"/>
                <a:cs typeface="Arial" panose="020B0604020202020204" pitchFamily="34" charset="0"/>
              </a:rPr>
              <a:t>Flexibility</a:t>
            </a:r>
            <a:endParaRPr lang="en-US" sz="2000" dirty="0" smtClean="0">
              <a:effectLst/>
              <a:latin typeface="Arial" panose="020B0604020202020204" pitchFamily="34" charset="0"/>
              <a:ea typeface="Calibri" panose="020F0502020204030204" pitchFamily="34" charset="0"/>
              <a:cs typeface="Arial" panose="020B0604020202020204" pitchFamily="34" charset="0"/>
            </a:endParaRPr>
          </a:p>
          <a:p>
            <a:pPr algn="just"/>
            <a:r>
              <a:rPr lang="en-US" dirty="0" smtClean="0">
                <a:effectLst/>
                <a:latin typeface="Arial" panose="020B0604020202020204" pitchFamily="34" charset="0"/>
                <a:ea typeface="Calibri" panose="020F0502020204030204" pitchFamily="34" charset="0"/>
                <a:cs typeface="Arial" panose="020B0604020202020204" pitchFamily="34" charset="0"/>
              </a:rPr>
              <a:t>The proposed system will be developed in house and flexible to meet out the future requirements.   We can easily adopt time-to-time decisions of Government of India relating to Treasury Accounts and Government remittances.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9239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1132</Words>
  <Application>Microsoft Office PowerPoint</Application>
  <PresentationFormat>Widescreen</PresentationFormat>
  <Paragraphs>113</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Latha</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17</cp:revision>
  <dcterms:created xsi:type="dcterms:W3CDTF">2015-07-13T04:55:33Z</dcterms:created>
  <dcterms:modified xsi:type="dcterms:W3CDTF">2015-07-13T06:29:34Z</dcterms:modified>
</cp:coreProperties>
</file>